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68" r:id="rId2"/>
    <p:sldId id="282" r:id="rId3"/>
    <p:sldId id="267" r:id="rId4"/>
    <p:sldId id="257" r:id="rId5"/>
    <p:sldId id="279" r:id="rId6"/>
    <p:sldId id="284" r:id="rId7"/>
    <p:sldId id="285" r:id="rId8"/>
    <p:sldId id="286" r:id="rId9"/>
    <p:sldId id="287" r:id="rId10"/>
    <p:sldId id="288" r:id="rId11"/>
    <p:sldId id="289" r:id="rId12"/>
    <p:sldId id="28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4346"/>
    <a:srgbClr val="404040"/>
    <a:srgbClr val="B82D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1200" autoAdjust="0"/>
  </p:normalViewPr>
  <p:slideViewPr>
    <p:cSldViewPr>
      <p:cViewPr>
        <p:scale>
          <a:sx n="55" d="100"/>
          <a:sy n="55" d="100"/>
        </p:scale>
        <p:origin x="1096" y="3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3B725B-653D-4166-A8E9-72A38A1847CF}" type="datetimeFigureOut">
              <a:rPr lang="en-US"/>
              <a:t>2/15/2018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861E8E-D392-497B-BB21-122DD7C27CF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08353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3F64CD-0576-4A9A-BD06-7889D6E60BDC}" type="datetimeFigureOut">
              <a:rPr lang="en-US"/>
              <a:t>2/15/2018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55D449-B875-4B8D-8E66-224D27E54C9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9979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55D449-B875-4B8D-8E66-224D27E54C9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416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55D449-B875-4B8D-8E66-224D27E54C9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848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55D449-B875-4B8D-8E66-224D27E54C9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9023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55D449-B875-4B8D-8E66-224D27E54C9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8284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55D449-B875-4B8D-8E66-224D27E54C9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7166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55D449-B875-4B8D-8E66-224D27E54C9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433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gradFill flip="none" rotWithShape="1">
          <a:gsLst>
            <a:gs pos="0">
              <a:srgbClr val="D9D9D9"/>
            </a:gs>
            <a:gs pos="100000">
              <a:schemeClr val="bg1"/>
            </a:gs>
          </a:gsLst>
          <a:lin ang="8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225" y="1828800"/>
            <a:ext cx="4098175" cy="317738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225" y="5181600"/>
            <a:ext cx="4098175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7" name="Picture 6" descr="EKG line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88688" y="-1"/>
            <a:ext cx="7000137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Heart Disease Risk Detection using Android Wear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A7DFA-5F70-4676-B477-C05D41101FF8}" type="datetime1">
              <a:rPr lang="en-US" smtClean="0"/>
              <a:t>2/15/2018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Rectangle"/>
          <p:cNvSpPr/>
          <p:nvPr/>
        </p:nvSpPr>
        <p:spPr>
          <a:xfrm>
            <a:off x="9982200" y="0"/>
            <a:ext cx="22098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58399" y="457201"/>
            <a:ext cx="2057401" cy="5943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457200"/>
            <a:ext cx="9067800" cy="5943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Heart Disease Risk Detection using Android Wear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90141-282B-486B-9B50-2B6E747DB9B4}" type="datetime1">
              <a:rPr lang="en-US" smtClean="0"/>
              <a:t>2/15/2018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Heart Disease Risk Detection using Android Wear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8D088-5945-4FE9-87A5-BB7A31EAF862}" type="datetime1">
              <a:rPr lang="en-US" smtClean="0"/>
              <a:t>2/15/2018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Rectangle"/>
          <p:cNvSpPr/>
          <p:nvPr/>
        </p:nvSpPr>
        <p:spPr>
          <a:xfrm>
            <a:off x="265112" y="228600"/>
            <a:ext cx="11658600" cy="6400800"/>
          </a:xfrm>
          <a:prstGeom prst="rect">
            <a:avLst/>
          </a:prstGeom>
          <a:noFill/>
          <a:ln w="15875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828800"/>
            <a:ext cx="7772400" cy="317738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5181600"/>
            <a:ext cx="7772400" cy="685800"/>
          </a:xfrm>
        </p:spPr>
        <p:txBody>
          <a:bodyPr>
            <a:normAutofit/>
          </a:bodyPr>
          <a:lstStyle>
            <a:lvl1pPr marL="0" indent="0">
              <a:buNone/>
              <a:defRPr sz="200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825624"/>
            <a:ext cx="4800600" cy="457517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4"/>
            <a:ext cx="4800600" cy="457517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Heart Disease Risk Detection using Android Wear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38374-F403-4205-8F6C-C565283AAAF1}" type="datetime1">
              <a:rPr lang="en-US" smtClean="0"/>
              <a:t>2/15/2018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828799"/>
            <a:ext cx="4800600" cy="762000"/>
          </a:xfrm>
        </p:spPr>
        <p:txBody>
          <a:bodyPr anchor="ctr">
            <a:noAutofit/>
          </a:bodyPr>
          <a:lstStyle>
            <a:lvl1pPr marL="0" indent="0">
              <a:buNone/>
              <a:defRPr sz="2400" b="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590799"/>
            <a:ext cx="4800600" cy="38100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28799"/>
            <a:ext cx="4800600" cy="762000"/>
          </a:xfrm>
        </p:spPr>
        <p:txBody>
          <a:bodyPr anchor="ctr">
            <a:noAutofit/>
          </a:bodyPr>
          <a:lstStyle>
            <a:lvl1pPr marL="0" indent="0">
              <a:buNone/>
              <a:defRPr sz="2400" b="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90799"/>
            <a:ext cx="4800600" cy="38100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Heart Disease Risk Detection using Android Wear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AE1D6-C4BA-4042-BC7C-D09FBBA18BEA}" type="datetime1">
              <a:rPr lang="en-US" smtClean="0"/>
              <a:t>2/15/2018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Heart Disease Risk Detection using Android Wear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FD1DF-9FE5-4660-8DE7-58F10CE74345}" type="datetime1">
              <a:rPr lang="en-US" smtClean="0"/>
              <a:t>2/15/2018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Heart Disease Risk Detection using Android Wear</a:t>
            </a:r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FE482-9031-40E9-AC24-1CF0652965DC}" type="datetime1">
              <a:rPr lang="en-US" smtClean="0"/>
              <a:t>2/15/2018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descr="Rectangle"/>
          <p:cNvSpPr/>
          <p:nvPr/>
        </p:nvSpPr>
        <p:spPr>
          <a:xfrm>
            <a:off x="7008812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 descr="Rectangle"/>
          <p:cNvSpPr/>
          <p:nvPr/>
        </p:nvSpPr>
        <p:spPr>
          <a:xfrm>
            <a:off x="7255668" y="228600"/>
            <a:ext cx="4686300" cy="6400800"/>
          </a:xfrm>
          <a:prstGeom prst="rect">
            <a:avLst/>
          </a:prstGeom>
          <a:noFill/>
          <a:ln w="15875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2700000" scaled="1"/>
              <a:tileRect/>
            </a:gra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32700" y="3200400"/>
            <a:ext cx="3932237" cy="17526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457201"/>
            <a:ext cx="5943600" cy="5943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32699" y="5029200"/>
            <a:ext cx="3932237" cy="137160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descr="Rectangle"/>
          <p:cNvSpPr/>
          <p:nvPr/>
        </p:nvSpPr>
        <p:spPr>
          <a:xfrm>
            <a:off x="7008812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 descr="Rectangle"/>
          <p:cNvSpPr/>
          <p:nvPr/>
        </p:nvSpPr>
        <p:spPr>
          <a:xfrm>
            <a:off x="7255668" y="228600"/>
            <a:ext cx="4686300" cy="6400800"/>
          </a:xfrm>
          <a:prstGeom prst="rect">
            <a:avLst/>
          </a:prstGeom>
          <a:noFill/>
          <a:ln w="15875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2700000" scaled="1"/>
              <a:tileRect/>
            </a:gra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35240" y="3200400"/>
            <a:ext cx="3932237" cy="17526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" y="0"/>
            <a:ext cx="7008810" cy="6857999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35240" y="5029200"/>
            <a:ext cx="3932237" cy="137464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D9D9D9"/>
            </a:gs>
            <a:gs pos="100000">
              <a:schemeClr val="bg1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d bar" descr="Red bar"/>
          <p:cNvSpPr/>
          <p:nvPr/>
        </p:nvSpPr>
        <p:spPr>
          <a:xfrm>
            <a:off x="1" y="1"/>
            <a:ext cx="12188824" cy="1524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99220"/>
            <a:ext cx="10058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799"/>
            <a:ext cx="9144000" cy="4572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481760"/>
            <a:ext cx="7848600" cy="2397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/>
              <a:t>Heart Disease Risk Detection using Android Wear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067800" y="6465885"/>
            <a:ext cx="1066800" cy="2397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307C645C-23CD-4B08-9687-AF775B72534E}" type="datetime1">
              <a:rPr lang="en-US" smtClean="0"/>
              <a:t>2/15/2018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481760"/>
            <a:ext cx="838200" cy="2397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868680" indent="-182563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05156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234440" indent="-182880" algn="l" defTabSz="914400" rtl="0" eaLnBrk="1" latinLnBrk="0" hangingPunct="1">
        <a:lnSpc>
          <a:spcPct val="90000"/>
        </a:lnSpc>
        <a:spcBef>
          <a:spcPts val="400"/>
        </a:spcBef>
        <a:buSzPct val="100000"/>
        <a:buFont typeface="Arial" pitchFamily="34" charset="0"/>
        <a:buChar char="▪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417320" indent="-182880" algn="l" defTabSz="914400" rtl="0" eaLnBrk="1" latinLnBrk="0" hangingPunct="1">
        <a:lnSpc>
          <a:spcPct val="90000"/>
        </a:lnSpc>
        <a:spcBef>
          <a:spcPts val="400"/>
        </a:spcBef>
        <a:buSzPct val="100000"/>
        <a:buFont typeface="Arial" pitchFamily="34" charset="0"/>
        <a:buChar char="▪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600200" indent="-182880" algn="l" defTabSz="914400" rtl="0" eaLnBrk="1" latinLnBrk="0" hangingPunct="1">
        <a:lnSpc>
          <a:spcPct val="90000"/>
        </a:lnSpc>
        <a:spcBef>
          <a:spcPts val="400"/>
        </a:spcBef>
        <a:buSzPct val="100000"/>
        <a:buFont typeface="Arial" pitchFamily="34" charset="0"/>
        <a:buChar char="▪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83080" indent="-182880" algn="l" defTabSz="914400" rtl="0" eaLnBrk="1" latinLnBrk="0" hangingPunct="1">
        <a:lnSpc>
          <a:spcPct val="90000"/>
        </a:lnSpc>
        <a:spcBef>
          <a:spcPts val="400"/>
        </a:spcBef>
        <a:buSzPct val="100000"/>
        <a:buFont typeface="Arial" pitchFamily="34" charset="0"/>
        <a:buChar char="▪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DF3ED69-EF63-4F78-B240-ED580324AA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3626" y="1556792"/>
            <a:ext cx="5148572" cy="316835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8D7F81D-1D5C-4997-A196-0865C764AAC6}"/>
              </a:ext>
            </a:extLst>
          </p:cNvPr>
          <p:cNvSpPr/>
          <p:nvPr/>
        </p:nvSpPr>
        <p:spPr>
          <a:xfrm>
            <a:off x="191344" y="1412776"/>
            <a:ext cx="662473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B82D2F"/>
                </a:solidFill>
              </a:rPr>
              <a:t>Heart Disease Risk Detection using Android Wear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706FB2-145F-4E23-A16E-47E4AB3E45B8}"/>
              </a:ext>
            </a:extLst>
          </p:cNvPr>
          <p:cNvSpPr/>
          <p:nvPr/>
        </p:nvSpPr>
        <p:spPr>
          <a:xfrm>
            <a:off x="191344" y="2910135"/>
            <a:ext cx="37394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Project Presentation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D933E9-EA1F-48F4-BF35-11E691701CB5}"/>
              </a:ext>
            </a:extLst>
          </p:cNvPr>
          <p:cNvSpPr/>
          <p:nvPr/>
        </p:nvSpPr>
        <p:spPr>
          <a:xfrm>
            <a:off x="188740" y="4869160"/>
            <a:ext cx="4824536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Presented By:</a:t>
            </a:r>
          </a:p>
          <a:p>
            <a:r>
              <a:rPr lang="en-IN" sz="22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Abhishek Manoj Sharma</a:t>
            </a:r>
          </a:p>
          <a:p>
            <a:r>
              <a:rPr lang="en-IN" sz="2200" dirty="0" err="1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Nivetha</a:t>
            </a:r>
            <a:r>
              <a:rPr lang="en-IN" sz="22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2200" dirty="0" err="1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Vijayaraju</a:t>
            </a:r>
            <a:endParaRPr lang="en-IN" sz="2200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N" sz="22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sz="2200" dirty="0" err="1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arth</a:t>
            </a:r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dirty="0" err="1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Jayantilal</a:t>
            </a:r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Jain</a:t>
            </a:r>
          </a:p>
        </p:txBody>
      </p:sp>
    </p:spTree>
    <p:extLst>
      <p:ext uri="{BB962C8B-B14F-4D97-AF65-F5344CB8AC3E}">
        <p14:creationId xmlns:p14="http://schemas.microsoft.com/office/powerpoint/2010/main" val="2474307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C9F93-B2B6-468B-A680-8872F5FF6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14928"/>
            <a:ext cx="10058400" cy="1325563"/>
          </a:xfrm>
        </p:spPr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Remaining Challenges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ABE9EB-60ED-4360-A6EF-E8DD898C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Heart Disease Risk Detection using Android Wear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60A9E9-5ADC-4696-8093-4176A847F1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596" y="116632"/>
            <a:ext cx="2542808" cy="1564805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8D3720C-8EA6-4F22-8AC0-5A6D05F5A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384" y="2682549"/>
            <a:ext cx="10945216" cy="2664296"/>
          </a:xfrm>
        </p:spPr>
        <p:txBody>
          <a:bodyPr>
            <a:normAutofit/>
          </a:bodyPr>
          <a:lstStyle/>
          <a:p>
            <a:r>
              <a:rPr lang="en-IN" sz="3100" dirty="0">
                <a:latin typeface="Calibri" panose="020F0502020204030204" pitchFamily="34" charset="0"/>
                <a:cs typeface="Calibri" panose="020F0502020204030204" pitchFamily="34" charset="0"/>
              </a:rPr>
              <a:t>Improving the accuracy by getting more data.</a:t>
            </a:r>
          </a:p>
          <a:p>
            <a:r>
              <a:rPr lang="en-IN" sz="3100" dirty="0">
                <a:latin typeface="Calibri" panose="020F0502020204030204" pitchFamily="34" charset="0"/>
                <a:cs typeface="Calibri" panose="020F0502020204030204" pitchFamily="34" charset="0"/>
              </a:rPr>
              <a:t>Testing on real users.</a:t>
            </a:r>
          </a:p>
          <a:p>
            <a:r>
              <a:rPr lang="en-IN" sz="3100" dirty="0">
                <a:latin typeface="Calibri" panose="020F0502020204030204" pitchFamily="34" charset="0"/>
                <a:cs typeface="Calibri" panose="020F0502020204030204" pitchFamily="34" charset="0"/>
              </a:rPr>
              <a:t>Testing on people from diverse backgrounds.</a:t>
            </a:r>
            <a:endParaRPr lang="en-US" sz="3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164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C9F93-B2B6-468B-A680-8872F5FF6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14928"/>
            <a:ext cx="10058400" cy="1325563"/>
          </a:xfrm>
        </p:spPr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Remaining Opportunities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ABE9EB-60ED-4360-A6EF-E8DD898C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Heart Disease Risk Detection using Android Wear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60A9E9-5ADC-4696-8093-4176A847F1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596" y="116632"/>
            <a:ext cx="2542808" cy="1564805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6714151-B507-4207-B209-D1C955C2F1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6" y="2707949"/>
            <a:ext cx="10945216" cy="2664296"/>
          </a:xfrm>
        </p:spPr>
        <p:txBody>
          <a:bodyPr>
            <a:normAutofit/>
          </a:bodyPr>
          <a:lstStyle/>
          <a:p>
            <a:r>
              <a:rPr lang="en-IN" sz="3100" dirty="0">
                <a:latin typeface="Calibri" panose="020F0502020204030204" pitchFamily="34" charset="0"/>
                <a:cs typeface="Calibri" panose="020F0502020204030204" pitchFamily="34" charset="0"/>
              </a:rPr>
              <a:t>Integrating application with medical practitioners for high risk users.</a:t>
            </a:r>
          </a:p>
          <a:p>
            <a:r>
              <a:rPr lang="en-IN" sz="3100" dirty="0">
                <a:latin typeface="Calibri" panose="020F0502020204030204" pitchFamily="34" charset="0"/>
                <a:cs typeface="Calibri" panose="020F0502020204030204" pitchFamily="34" charset="0"/>
              </a:rPr>
              <a:t>Developing the application on other platforms for a bigger userbase.</a:t>
            </a:r>
            <a:endParaRPr lang="en-US" sz="3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9229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DF3ED69-EF63-4F78-B240-ED580324AA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3626" y="1556792"/>
            <a:ext cx="5148572" cy="316835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8D7F81D-1D5C-4997-A196-0865C764AAC6}"/>
              </a:ext>
            </a:extLst>
          </p:cNvPr>
          <p:cNvSpPr/>
          <p:nvPr/>
        </p:nvSpPr>
        <p:spPr>
          <a:xfrm>
            <a:off x="479376" y="2321004"/>
            <a:ext cx="662473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dirty="0">
                <a:solidFill>
                  <a:srgbClr val="D14346"/>
                </a:solidFill>
              </a:rPr>
              <a:t>Thank You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CFC0190-CFFE-4F3E-AD91-7E88646EB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Heart Disease Risk Detection using Android Wear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D9C5C3-A9CF-4D56-9130-B149523E7F97}"/>
              </a:ext>
            </a:extLst>
          </p:cNvPr>
          <p:cNvSpPr/>
          <p:nvPr/>
        </p:nvSpPr>
        <p:spPr>
          <a:xfrm>
            <a:off x="2783632" y="3212976"/>
            <a:ext cx="19442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 dirty="0">
                <a:solidFill>
                  <a:schemeClr val="bg2">
                    <a:lumMod val="50000"/>
                  </a:schemeClr>
                </a:solidFill>
              </a:rPr>
              <a:t>Stay Healthy!</a:t>
            </a:r>
          </a:p>
        </p:txBody>
      </p:sp>
    </p:spTree>
    <p:extLst>
      <p:ext uri="{BB962C8B-B14F-4D97-AF65-F5344CB8AC3E}">
        <p14:creationId xmlns:p14="http://schemas.microsoft.com/office/powerpoint/2010/main" val="2843377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C9F93-B2B6-468B-A680-8872F5FF6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14928"/>
            <a:ext cx="10058400" cy="1325563"/>
          </a:xfrm>
        </p:spPr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The Problem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B44DF-730A-46DB-81A5-B7D976856B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376" y="2409898"/>
            <a:ext cx="11460028" cy="1699057"/>
          </a:xfrm>
        </p:spPr>
        <p:txBody>
          <a:bodyPr>
            <a:normAutofit/>
          </a:bodyPr>
          <a:lstStyle/>
          <a:p>
            <a:r>
              <a:rPr lang="en-IN" sz="3100" dirty="0">
                <a:latin typeface="Calibri" panose="020F0502020204030204" pitchFamily="34" charset="0"/>
                <a:cs typeface="Calibri" panose="020F0502020204030204" pitchFamily="34" charset="0"/>
              </a:rPr>
              <a:t>Number of patients suffering from heart issues is rising since 2008. </a:t>
            </a:r>
          </a:p>
          <a:p>
            <a:r>
              <a:rPr lang="en-IN" sz="3100" dirty="0">
                <a:latin typeface="Calibri" panose="020F0502020204030204" pitchFamily="34" charset="0"/>
                <a:cs typeface="Calibri" panose="020F0502020204030204" pitchFamily="34" charset="0"/>
              </a:rPr>
              <a:t>About 610,000 people per year die of heart diseases in the US.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ABE9EB-60ED-4360-A6EF-E8DD898C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Heart Disease Risk Detection using Android Wear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60A9E9-5ADC-4696-8093-4176A847F17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596" y="116632"/>
            <a:ext cx="2542808" cy="156480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8830C6A-0BA5-4D2B-9DFB-52E6A7F1C4F3}"/>
              </a:ext>
            </a:extLst>
          </p:cNvPr>
          <p:cNvSpPr/>
          <p:nvPr/>
        </p:nvSpPr>
        <p:spPr>
          <a:xfrm>
            <a:off x="479376" y="4512849"/>
            <a:ext cx="11089232" cy="109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lnSpc>
                <a:spcPct val="90000"/>
              </a:lnSpc>
              <a:spcBef>
                <a:spcPts val="1800"/>
              </a:spcBef>
              <a:buSzPct val="100000"/>
              <a:buFont typeface="+mj-lt"/>
              <a:buAutoNum type="arabicPeriod"/>
            </a:pPr>
            <a:r>
              <a:rPr lang="en-I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Lack of awareness about heart disease symptoms</a:t>
            </a:r>
          </a:p>
          <a:p>
            <a:pPr marL="514350" indent="-514350">
              <a:lnSpc>
                <a:spcPct val="90000"/>
              </a:lnSpc>
              <a:spcBef>
                <a:spcPts val="1800"/>
              </a:spcBef>
              <a:buSzPct val="100000"/>
              <a:buFont typeface="+mj-lt"/>
              <a:buAutoNum type="arabicPeriod"/>
            </a:pPr>
            <a:r>
              <a:rPr lang="en-I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Lack of real-time solutions to track heart health</a:t>
            </a: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1FE8F6E-C5F5-43E2-800D-C85197378BAA}"/>
              </a:ext>
            </a:extLst>
          </p:cNvPr>
          <p:cNvSpPr txBox="1">
            <a:spLocks/>
          </p:cNvSpPr>
          <p:nvPr/>
        </p:nvSpPr>
        <p:spPr>
          <a:xfrm>
            <a:off x="479376" y="3876984"/>
            <a:ext cx="4181350" cy="8194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Reasons</a:t>
            </a:r>
            <a:r>
              <a:rPr lang="en-IN" sz="30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0753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C9F93-B2B6-468B-A680-8872F5FF6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14928"/>
            <a:ext cx="10058400" cy="1325563"/>
          </a:xfrm>
        </p:spPr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Research Importance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B44DF-730A-46DB-81A5-B7D976856B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384" y="3212976"/>
            <a:ext cx="10945216" cy="2664296"/>
          </a:xfrm>
        </p:spPr>
        <p:txBody>
          <a:bodyPr>
            <a:normAutofit/>
          </a:bodyPr>
          <a:lstStyle/>
          <a:p>
            <a:r>
              <a:rPr lang="en-IN" sz="3100" b="1" u="sng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 out of every 4</a:t>
            </a:r>
            <a:r>
              <a:rPr lang="en-IN" sz="31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3100" dirty="0">
                <a:latin typeface="Calibri" panose="020F0502020204030204" pitchFamily="34" charset="0"/>
                <a:cs typeface="Calibri" panose="020F0502020204030204" pitchFamily="34" charset="0"/>
              </a:rPr>
              <a:t>deaths in the U.S. is caused by heart and cardiovascular diseases.</a:t>
            </a:r>
          </a:p>
          <a:p>
            <a:r>
              <a:rPr lang="en-IN" sz="31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Only </a:t>
            </a:r>
            <a:r>
              <a:rPr lang="en-IN" sz="3100" b="1" u="sng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27%</a:t>
            </a:r>
            <a:r>
              <a:rPr lang="en-IN" sz="3100" dirty="0">
                <a:latin typeface="Calibri" panose="020F0502020204030204" pitchFamily="34" charset="0"/>
                <a:cs typeface="Calibri" panose="020F0502020204030204" pitchFamily="34" charset="0"/>
              </a:rPr>
              <a:t> of respondents called the emergency helpline.</a:t>
            </a:r>
          </a:p>
          <a:p>
            <a:r>
              <a:rPr lang="en-IN" sz="3100" b="1" u="sng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47%</a:t>
            </a:r>
            <a:r>
              <a:rPr lang="en-IN" sz="3100" dirty="0">
                <a:latin typeface="Calibri" panose="020F0502020204030204" pitchFamily="34" charset="0"/>
                <a:cs typeface="Calibri" panose="020F0502020204030204" pitchFamily="34" charset="0"/>
              </a:rPr>
              <a:t> of cardiac deaths occur due to lack of early detection.</a:t>
            </a:r>
            <a:endParaRPr lang="en-US" sz="31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ABE9EB-60ED-4360-A6EF-E8DD898C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Heart Disease Risk Detection using Android Wear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A0119E6-8B44-4741-9674-FDFF4F57AAA8}"/>
              </a:ext>
            </a:extLst>
          </p:cNvPr>
          <p:cNvSpPr txBox="1">
            <a:spLocks/>
          </p:cNvSpPr>
          <p:nvPr/>
        </p:nvSpPr>
        <p:spPr>
          <a:xfrm>
            <a:off x="335360" y="2151162"/>
            <a:ext cx="10645824" cy="808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rgbClr val="40404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According to Centers for Disease Control and Prevention (CDC):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60A9E9-5ADC-4696-8093-4176A847F17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596" y="116632"/>
            <a:ext cx="2542808" cy="1564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690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C253C59C-2731-49FE-82E6-A6E8243DA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14928"/>
            <a:ext cx="10058400" cy="1325563"/>
          </a:xfrm>
        </p:spPr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Research Questions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29BEE83-FE2C-4A5E-BC7A-9A65B92B4B8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596" y="116632"/>
            <a:ext cx="2542808" cy="1564805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F6D0592-17E7-41CB-A041-189425A58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2678977"/>
            <a:ext cx="10668956" cy="2664296"/>
          </a:xfrm>
        </p:spPr>
        <p:txBody>
          <a:bodyPr>
            <a:normAutofit/>
          </a:bodyPr>
          <a:lstStyle/>
          <a:p>
            <a:r>
              <a:rPr lang="en-IN" sz="3200" dirty="0">
                <a:solidFill>
                  <a:srgbClr val="40404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How can Artificial Intelligence improve heart health tracking? </a:t>
            </a:r>
          </a:p>
          <a:p>
            <a:pPr marL="0" indent="0">
              <a:buNone/>
            </a:pPr>
            <a:endParaRPr lang="en-IN" sz="3200" dirty="0">
              <a:solidFill>
                <a:srgbClr val="404040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  <a:p>
            <a:r>
              <a:rPr lang="en-IN" sz="3200" dirty="0">
                <a:solidFill>
                  <a:srgbClr val="404040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What are the limitations in doing so?</a:t>
            </a:r>
            <a:endParaRPr lang="en-US" sz="3200" dirty="0">
              <a:solidFill>
                <a:srgbClr val="404040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21" name="Footer Placeholder 3">
            <a:extLst>
              <a:ext uri="{FF2B5EF4-FFF2-40B4-BE49-F238E27FC236}">
                <a16:creationId xmlns:a16="http://schemas.microsoft.com/office/drawing/2014/main" id="{6B971E1B-450B-487D-B8DF-43B490590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66800" y="6481760"/>
            <a:ext cx="7848600" cy="239715"/>
          </a:xfrm>
        </p:spPr>
        <p:txBody>
          <a:bodyPr/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Heart Disease Risk Detection using Android Wear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2969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C9F93-B2B6-468B-A680-8872F5FF6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14928"/>
            <a:ext cx="10058400" cy="1325563"/>
          </a:xfrm>
        </p:spPr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Architecture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ABE9EB-60ED-4360-A6EF-E8DD898C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Heart Disease Risk Detection using Android Wear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60A9E9-5ADC-4696-8093-4176A847F17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596" y="116632"/>
            <a:ext cx="2542808" cy="1564805"/>
          </a:xfrm>
          <a:prstGeom prst="rect">
            <a:avLst/>
          </a:prstGeom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1963D238-9F77-4423-9E17-AFF3081155E8}"/>
              </a:ext>
            </a:extLst>
          </p:cNvPr>
          <p:cNvGrpSpPr/>
          <p:nvPr/>
        </p:nvGrpSpPr>
        <p:grpSpPr>
          <a:xfrm>
            <a:off x="1847528" y="1412776"/>
            <a:ext cx="9456334" cy="4853966"/>
            <a:chOff x="35515" y="-418554"/>
            <a:chExt cx="13716619" cy="7040783"/>
          </a:xfrm>
        </p:grpSpPr>
        <p:pic>
          <p:nvPicPr>
            <p:cNvPr id="73" name="Picture 6" descr="http://www.freepngimg.com/thumb/python_logo/5-2-python-logo-png-image-thumb.png">
              <a:extLst>
                <a:ext uri="{FF2B5EF4-FFF2-40B4-BE49-F238E27FC236}">
                  <a16:creationId xmlns:a16="http://schemas.microsoft.com/office/drawing/2014/main" id="{FB9582D4-D193-4563-9196-BF948301402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0471" y="-418554"/>
              <a:ext cx="3243580" cy="32435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4" name="Picture 8" descr="https://www.shareicon.net/data/2015/08/22/89347_smart-phone_512x512.png">
              <a:extLst>
                <a:ext uri="{FF2B5EF4-FFF2-40B4-BE49-F238E27FC236}">
                  <a16:creationId xmlns:a16="http://schemas.microsoft.com/office/drawing/2014/main" id="{83E06E02-F8A4-422C-9AC6-2650D8D7D63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515" y="3662348"/>
              <a:ext cx="2424260" cy="24242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5" name="Picture 12" descr="http://www.prologicwebdesign.com/wp-content/uploads/2015/07/Oracle-Database-support.png">
              <a:extLst>
                <a:ext uri="{FF2B5EF4-FFF2-40B4-BE49-F238E27FC236}">
                  <a16:creationId xmlns:a16="http://schemas.microsoft.com/office/drawing/2014/main" id="{9BDAD493-97CD-471F-8453-C170023844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04546" y="223685"/>
              <a:ext cx="1586230" cy="15862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6" name="Arrow: Up 75">
              <a:extLst>
                <a:ext uri="{FF2B5EF4-FFF2-40B4-BE49-F238E27FC236}">
                  <a16:creationId xmlns:a16="http://schemas.microsoft.com/office/drawing/2014/main" id="{7EAA119D-5E23-4707-B4AD-D77AED1370E0}"/>
                </a:ext>
              </a:extLst>
            </p:cNvPr>
            <p:cNvSpPr/>
            <p:nvPr/>
          </p:nvSpPr>
          <p:spPr>
            <a:xfrm rot="16375254">
              <a:off x="7586688" y="3144770"/>
              <a:ext cx="823288" cy="2921547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Subtitle 2">
              <a:extLst>
                <a:ext uri="{FF2B5EF4-FFF2-40B4-BE49-F238E27FC236}">
                  <a16:creationId xmlns:a16="http://schemas.microsoft.com/office/drawing/2014/main" id="{36579A1F-DB70-472E-9617-2B2D27BC8F83}"/>
                </a:ext>
              </a:extLst>
            </p:cNvPr>
            <p:cNvSpPr txBox="1">
              <a:spLocks/>
            </p:cNvSpPr>
            <p:nvPr/>
          </p:nvSpPr>
          <p:spPr>
            <a:xfrm>
              <a:off x="8211233" y="1901533"/>
              <a:ext cx="1941435" cy="45183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62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IN" sz="2000" dirty="0"/>
                <a:t>Training Dataset</a:t>
              </a:r>
              <a:endParaRPr lang="en-US" sz="2000" dirty="0"/>
            </a:p>
          </p:txBody>
        </p:sp>
        <p:sp>
          <p:nvSpPr>
            <p:cNvPr id="78" name="Subtitle 2">
              <a:extLst>
                <a:ext uri="{FF2B5EF4-FFF2-40B4-BE49-F238E27FC236}">
                  <a16:creationId xmlns:a16="http://schemas.microsoft.com/office/drawing/2014/main" id="{679365F8-0834-4A9E-9E0C-D9DC180E7A22}"/>
                </a:ext>
              </a:extLst>
            </p:cNvPr>
            <p:cNvSpPr txBox="1">
              <a:spLocks/>
            </p:cNvSpPr>
            <p:nvPr/>
          </p:nvSpPr>
          <p:spPr>
            <a:xfrm rot="170779">
              <a:off x="7112201" y="4467385"/>
              <a:ext cx="3359085" cy="45183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IN" sz="1200" dirty="0">
                  <a:solidFill>
                    <a:schemeClr val="bg1"/>
                  </a:solidFill>
                </a:rPr>
                <a:t>1. Write user values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79" name="Subtitle 2">
              <a:extLst>
                <a:ext uri="{FF2B5EF4-FFF2-40B4-BE49-F238E27FC236}">
                  <a16:creationId xmlns:a16="http://schemas.microsoft.com/office/drawing/2014/main" id="{73327D26-A69A-487F-BA0C-833E1B7E45BC}"/>
                </a:ext>
              </a:extLst>
            </p:cNvPr>
            <p:cNvSpPr txBox="1">
              <a:spLocks/>
            </p:cNvSpPr>
            <p:nvPr/>
          </p:nvSpPr>
          <p:spPr>
            <a:xfrm>
              <a:off x="1370207" y="2005929"/>
              <a:ext cx="2055347" cy="45183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62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IN" sz="2000" dirty="0"/>
                <a:t>Prediction Agent</a:t>
              </a:r>
              <a:endParaRPr lang="en-US" sz="2000" dirty="0"/>
            </a:p>
          </p:txBody>
        </p:sp>
        <p:sp>
          <p:nvSpPr>
            <p:cNvPr id="80" name="Subtitle 2">
              <a:extLst>
                <a:ext uri="{FF2B5EF4-FFF2-40B4-BE49-F238E27FC236}">
                  <a16:creationId xmlns:a16="http://schemas.microsoft.com/office/drawing/2014/main" id="{317D211D-EBF3-464A-94DB-DE53536842CE}"/>
                </a:ext>
              </a:extLst>
            </p:cNvPr>
            <p:cNvSpPr txBox="1">
              <a:spLocks/>
            </p:cNvSpPr>
            <p:nvPr/>
          </p:nvSpPr>
          <p:spPr>
            <a:xfrm>
              <a:off x="113604" y="6170392"/>
              <a:ext cx="2346171" cy="45183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550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IN" sz="2000" dirty="0"/>
                <a:t>Android Smartphone</a:t>
              </a:r>
              <a:endParaRPr lang="en-US" sz="2000" dirty="0"/>
            </a:p>
          </p:txBody>
        </p:sp>
        <p:sp>
          <p:nvSpPr>
            <p:cNvPr id="81" name="Subtitle 2">
              <a:extLst>
                <a:ext uri="{FF2B5EF4-FFF2-40B4-BE49-F238E27FC236}">
                  <a16:creationId xmlns:a16="http://schemas.microsoft.com/office/drawing/2014/main" id="{9A5AB520-406C-4757-98C3-36FA959274E3}"/>
                </a:ext>
              </a:extLst>
            </p:cNvPr>
            <p:cNvSpPr txBox="1">
              <a:spLocks/>
            </p:cNvSpPr>
            <p:nvPr/>
          </p:nvSpPr>
          <p:spPr>
            <a:xfrm>
              <a:off x="9478184" y="5860689"/>
              <a:ext cx="1679543" cy="45183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62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IN" sz="2000" dirty="0"/>
                <a:t>Android Wear</a:t>
              </a:r>
              <a:endParaRPr lang="en-US" sz="2000" dirty="0"/>
            </a:p>
          </p:txBody>
        </p:sp>
        <p:sp>
          <p:nvSpPr>
            <p:cNvPr id="82" name="Arrow: Up 81">
              <a:extLst>
                <a:ext uri="{FF2B5EF4-FFF2-40B4-BE49-F238E27FC236}">
                  <a16:creationId xmlns:a16="http://schemas.microsoft.com/office/drawing/2014/main" id="{0ACE946A-A8AC-4998-8387-6212F13A70F2}"/>
                </a:ext>
              </a:extLst>
            </p:cNvPr>
            <p:cNvSpPr/>
            <p:nvPr/>
          </p:nvSpPr>
          <p:spPr>
            <a:xfrm rot="18560343">
              <a:off x="3482073" y="2075969"/>
              <a:ext cx="815787" cy="2886704"/>
            </a:xfrm>
            <a:prstGeom prst="up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Subtitle 2">
              <a:extLst>
                <a:ext uri="{FF2B5EF4-FFF2-40B4-BE49-F238E27FC236}">
                  <a16:creationId xmlns:a16="http://schemas.microsoft.com/office/drawing/2014/main" id="{6AAFB3C1-D847-43A5-8820-572B092AE02C}"/>
                </a:ext>
              </a:extLst>
            </p:cNvPr>
            <p:cNvSpPr txBox="1">
              <a:spLocks/>
            </p:cNvSpPr>
            <p:nvPr/>
          </p:nvSpPr>
          <p:spPr>
            <a:xfrm rot="2433407">
              <a:off x="2789646" y="3863546"/>
              <a:ext cx="3359085" cy="45183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IN" sz="1200" dirty="0">
                  <a:solidFill>
                    <a:schemeClr val="bg1"/>
                  </a:solidFill>
                </a:rPr>
                <a:t>2. Read user values 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84" name="Subtitle 2">
              <a:extLst>
                <a:ext uri="{FF2B5EF4-FFF2-40B4-BE49-F238E27FC236}">
                  <a16:creationId xmlns:a16="http://schemas.microsoft.com/office/drawing/2014/main" id="{51DD9FA0-68C1-47ED-924A-74C42FC7CA3A}"/>
                </a:ext>
              </a:extLst>
            </p:cNvPr>
            <p:cNvSpPr txBox="1">
              <a:spLocks/>
            </p:cNvSpPr>
            <p:nvPr/>
          </p:nvSpPr>
          <p:spPr>
            <a:xfrm>
              <a:off x="5257974" y="5146423"/>
              <a:ext cx="1198835" cy="72506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 fontScale="62500" lnSpcReduction="20000"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IN" sz="1800" dirty="0"/>
                <a:t>Firebase</a:t>
              </a:r>
              <a:br>
                <a:rPr lang="en-IN" sz="1800" dirty="0"/>
              </a:br>
              <a:r>
                <a:rPr lang="en-IN" sz="1800" dirty="0"/>
                <a:t>Database</a:t>
              </a:r>
              <a:endParaRPr lang="en-US" sz="1800" dirty="0"/>
            </a:p>
          </p:txBody>
        </p:sp>
        <p:sp>
          <p:nvSpPr>
            <p:cNvPr id="85" name="Arrow: Right 84">
              <a:extLst>
                <a:ext uri="{FF2B5EF4-FFF2-40B4-BE49-F238E27FC236}">
                  <a16:creationId xmlns:a16="http://schemas.microsoft.com/office/drawing/2014/main" id="{308405E6-F87D-41FC-881F-BE9FCBD9776E}"/>
                </a:ext>
              </a:extLst>
            </p:cNvPr>
            <p:cNvSpPr/>
            <p:nvPr/>
          </p:nvSpPr>
          <p:spPr>
            <a:xfrm>
              <a:off x="3046243" y="605504"/>
              <a:ext cx="4741746" cy="75036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Subtitle 2">
              <a:extLst>
                <a:ext uri="{FF2B5EF4-FFF2-40B4-BE49-F238E27FC236}">
                  <a16:creationId xmlns:a16="http://schemas.microsoft.com/office/drawing/2014/main" id="{9B965EAA-F316-42F4-A4A6-E341479A3169}"/>
                </a:ext>
              </a:extLst>
            </p:cNvPr>
            <p:cNvSpPr txBox="1">
              <a:spLocks/>
            </p:cNvSpPr>
            <p:nvPr/>
          </p:nvSpPr>
          <p:spPr>
            <a:xfrm>
              <a:off x="3064541" y="820194"/>
              <a:ext cx="4872200" cy="391132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IN" sz="1200" dirty="0">
                  <a:solidFill>
                    <a:schemeClr val="bg1"/>
                  </a:solidFill>
                </a:rPr>
                <a:t>3. Create local copy of dataset for prediction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87" name="Arrow: Down 86">
              <a:extLst>
                <a:ext uri="{FF2B5EF4-FFF2-40B4-BE49-F238E27FC236}">
                  <a16:creationId xmlns:a16="http://schemas.microsoft.com/office/drawing/2014/main" id="{126FA98D-80A3-4381-AB96-2262A4AB0922}"/>
                </a:ext>
              </a:extLst>
            </p:cNvPr>
            <p:cNvSpPr/>
            <p:nvPr/>
          </p:nvSpPr>
          <p:spPr>
            <a:xfrm rot="18676024">
              <a:off x="3983650" y="1644330"/>
              <a:ext cx="790155" cy="2426074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Subtitle 2">
              <a:extLst>
                <a:ext uri="{FF2B5EF4-FFF2-40B4-BE49-F238E27FC236}">
                  <a16:creationId xmlns:a16="http://schemas.microsoft.com/office/drawing/2014/main" id="{540D44EE-DC8A-4336-ACD3-A94F1618375F}"/>
                </a:ext>
              </a:extLst>
            </p:cNvPr>
            <p:cNvSpPr txBox="1">
              <a:spLocks/>
            </p:cNvSpPr>
            <p:nvPr/>
          </p:nvSpPr>
          <p:spPr>
            <a:xfrm rot="2465420">
              <a:off x="3104161" y="3032004"/>
              <a:ext cx="3359085" cy="45183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IN" sz="1200" dirty="0">
                  <a:solidFill>
                    <a:schemeClr val="bg1"/>
                  </a:solidFill>
                </a:rPr>
                <a:t>4. Write prediction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89" name="Arrow: Down 88">
              <a:extLst>
                <a:ext uri="{FF2B5EF4-FFF2-40B4-BE49-F238E27FC236}">
                  <a16:creationId xmlns:a16="http://schemas.microsoft.com/office/drawing/2014/main" id="{DA3D7E48-64B3-453A-8893-BDA3E52A4D60}"/>
                </a:ext>
              </a:extLst>
            </p:cNvPr>
            <p:cNvSpPr/>
            <p:nvPr/>
          </p:nvSpPr>
          <p:spPr>
            <a:xfrm rot="4963293">
              <a:off x="2916584" y="3743283"/>
              <a:ext cx="765923" cy="265952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Subtitle 2">
              <a:extLst>
                <a:ext uri="{FF2B5EF4-FFF2-40B4-BE49-F238E27FC236}">
                  <a16:creationId xmlns:a16="http://schemas.microsoft.com/office/drawing/2014/main" id="{A9E3437B-2F39-4FD1-8EED-69AAD073A6A2}"/>
                </a:ext>
              </a:extLst>
            </p:cNvPr>
            <p:cNvSpPr txBox="1">
              <a:spLocks/>
            </p:cNvSpPr>
            <p:nvPr/>
          </p:nvSpPr>
          <p:spPr>
            <a:xfrm rot="21143509">
              <a:off x="2078446" y="4834955"/>
              <a:ext cx="3359085" cy="451837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IN" sz="1200" dirty="0">
                  <a:solidFill>
                    <a:schemeClr val="bg1"/>
                  </a:solidFill>
                </a:rPr>
                <a:t>5. Send predicted value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pic>
          <p:nvPicPr>
            <p:cNvPr id="91" name="Picture 90" descr="https://firebase.google.com/_static/images/firebase/touchicon-180.png">
              <a:extLst>
                <a:ext uri="{FF2B5EF4-FFF2-40B4-BE49-F238E27FC236}">
                  <a16:creationId xmlns:a16="http://schemas.microsoft.com/office/drawing/2014/main" id="{1559A6D1-AA68-450B-A0F0-861B9EDF78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27067" y="3461785"/>
              <a:ext cx="1714500" cy="1714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" name="Picture 4" descr="http://www.wearable-software.com/wp-content/uploads/2016/01/logo_text.png">
              <a:extLst>
                <a:ext uri="{FF2B5EF4-FFF2-40B4-BE49-F238E27FC236}">
                  <a16:creationId xmlns:a16="http://schemas.microsoft.com/office/drawing/2014/main" id="{FBF8DCEC-8B5D-4CF3-938E-89148DD1B3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50886" y="3697120"/>
              <a:ext cx="4401248" cy="22006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25981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C9F93-B2B6-468B-A680-8872F5FF6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14928"/>
            <a:ext cx="10058400" cy="1325563"/>
          </a:xfrm>
        </p:spPr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Prototype: User Interface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ABE9EB-60ED-4360-A6EF-E8DD898C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Heart Disease Risk Detection using Android Wear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60A9E9-5ADC-4696-8093-4176A847F1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596" y="116632"/>
            <a:ext cx="2542808" cy="15648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55C3C7-DA9F-45CF-9D1E-31006067D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368" y="3929006"/>
            <a:ext cx="2055831" cy="2104346"/>
          </a:xfrm>
          <a:prstGeom prst="rect">
            <a:avLst/>
          </a:prstGeom>
        </p:spPr>
      </p:pic>
      <p:pic>
        <p:nvPicPr>
          <p:cNvPr id="8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1F939EAF-5DC1-484C-AFFC-03CDE1DB107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5191" y="2958952"/>
            <a:ext cx="1706329" cy="3074400"/>
          </a:xfrm>
          <a:prstGeom prst="rect">
            <a:avLst/>
          </a:prstGeom>
        </p:spPr>
      </p:pic>
      <p:pic>
        <p:nvPicPr>
          <p:cNvPr id="11" name="Picture 10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91AAFB89-BEBB-4585-9A88-D94D968C625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526" y="2958952"/>
            <a:ext cx="1704656" cy="3074400"/>
          </a:xfrm>
          <a:prstGeom prst="rect">
            <a:avLst/>
          </a:prstGeom>
        </p:spPr>
      </p:pic>
      <p:pic>
        <p:nvPicPr>
          <p:cNvPr id="12" name="Picture 2" descr="https://vignette1.wikia.nocookie.net/animal-jam-clans-1/images/4/49/Red_Line.png/revision/latest?cb=20161122170910">
            <a:extLst>
              <a:ext uri="{FF2B5EF4-FFF2-40B4-BE49-F238E27FC236}">
                <a16:creationId xmlns:a16="http://schemas.microsoft.com/office/drawing/2014/main" id="{F516F779-CD16-486B-8ABF-81D3FFBF6C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0334" y="1988899"/>
            <a:ext cx="205536" cy="4248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D8111E6D-6448-4F0D-8CE1-EA4223051193}"/>
              </a:ext>
            </a:extLst>
          </p:cNvPr>
          <p:cNvSpPr txBox="1">
            <a:spLocks/>
          </p:cNvSpPr>
          <p:nvPr/>
        </p:nvSpPr>
        <p:spPr>
          <a:xfrm>
            <a:off x="2023946" y="1696170"/>
            <a:ext cx="1799374" cy="7128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Frontend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9DA3EB5-F999-43C5-9751-3E278A615A7A}"/>
              </a:ext>
            </a:extLst>
          </p:cNvPr>
          <p:cNvSpPr txBox="1">
            <a:spLocks/>
          </p:cNvSpPr>
          <p:nvPr/>
        </p:nvSpPr>
        <p:spPr>
          <a:xfrm>
            <a:off x="8368681" y="1757743"/>
            <a:ext cx="2055830" cy="7128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 dirty="0">
                <a:solidFill>
                  <a:schemeClr val="accent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Backend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650B4CF-0E82-45B3-9EB4-C953BCCC03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20221" y="2694840"/>
            <a:ext cx="2952750" cy="333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30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C9F93-B2B6-468B-A680-8872F5FF6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14928"/>
            <a:ext cx="10058400" cy="1325563"/>
          </a:xfrm>
        </p:spPr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Prototype: Demo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ABE9EB-60ED-4360-A6EF-E8DD898C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Heart Disease Risk Detection using Android Wear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60A9E9-5ADC-4696-8093-4176A847F1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596" y="116632"/>
            <a:ext cx="2542808" cy="1564805"/>
          </a:xfrm>
          <a:prstGeom prst="rect">
            <a:avLst/>
          </a:prstGeom>
        </p:spPr>
      </p:pic>
      <p:pic>
        <p:nvPicPr>
          <p:cNvPr id="3" name="PresentationDemo_cut">
            <a:hlinkClick r:id="" action="ppaction://media"/>
            <a:extLst>
              <a:ext uri="{FF2B5EF4-FFF2-40B4-BE49-F238E27FC236}">
                <a16:creationId xmlns:a16="http://schemas.microsoft.com/office/drawing/2014/main" id="{CAFB3AE0-E427-4017-9044-5A50B4D8B2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55640" y="1916832"/>
            <a:ext cx="6883400" cy="3871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647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C9F93-B2B6-468B-A680-8872F5FF6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14928"/>
            <a:ext cx="10058400" cy="1325563"/>
          </a:xfrm>
        </p:spPr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Performance Evaluation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ABE9EB-60ED-4360-A6EF-E8DD898C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Heart Disease Risk Detection using Android Wear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60A9E9-5ADC-4696-8093-4176A847F1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596" y="116632"/>
            <a:ext cx="2542808" cy="156480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8A808C1D-6879-452E-80C4-D8CC10B92CAE}"/>
              </a:ext>
            </a:extLst>
          </p:cNvPr>
          <p:cNvSpPr txBox="1">
            <a:spLocks/>
          </p:cNvSpPr>
          <p:nvPr/>
        </p:nvSpPr>
        <p:spPr>
          <a:xfrm>
            <a:off x="335360" y="1745418"/>
            <a:ext cx="11305256" cy="8194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IN" sz="26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ETHODOLOGY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5111389-A7F3-464D-A4D9-FFFE102C6CC8}"/>
              </a:ext>
            </a:extLst>
          </p:cNvPr>
          <p:cNvSpPr txBox="1">
            <a:spLocks/>
          </p:cNvSpPr>
          <p:nvPr/>
        </p:nvSpPr>
        <p:spPr>
          <a:xfrm>
            <a:off x="515380" y="2933997"/>
            <a:ext cx="10945216" cy="26642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▪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68680" indent="-182563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5156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344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173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830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100" dirty="0">
                <a:latin typeface="Calibri" panose="020F0502020204030204" pitchFamily="34" charset="0"/>
                <a:cs typeface="Calibri" panose="020F0502020204030204" pitchFamily="34" charset="0"/>
              </a:rPr>
              <a:t>Used 10-fold validation for calculating the accuracy.</a:t>
            </a:r>
          </a:p>
          <a:p>
            <a:r>
              <a:rPr lang="en-US" sz="3100" dirty="0">
                <a:latin typeface="Calibri" panose="020F0502020204030204" pitchFamily="34" charset="0"/>
                <a:cs typeface="Calibri" panose="020F0502020204030204" pitchFamily="34" charset="0"/>
              </a:rPr>
              <a:t>Calculated average accuracy for different values of ‘k’ on every fold to determine the optimal ‘k’ value for </a:t>
            </a:r>
            <a:r>
              <a:rPr lang="en-US" sz="3100" dirty="0" err="1">
                <a:latin typeface="Calibri" panose="020F0502020204030204" pitchFamily="34" charset="0"/>
                <a:cs typeface="Calibri" panose="020F0502020204030204" pitchFamily="34" charset="0"/>
              </a:rPr>
              <a:t>kNN</a:t>
            </a:r>
            <a:r>
              <a:rPr lang="en-US" sz="31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IN" sz="31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29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0589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C9F93-B2B6-468B-A680-8872F5FF6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14928"/>
            <a:ext cx="10058400" cy="1325563"/>
          </a:xfrm>
        </p:spPr>
        <p:txBody>
          <a:bodyPr/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Performance Evaluation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ABE9EB-60ED-4360-A6EF-E8DD898C9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Heart Disease Risk Detection using Android Wear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60A9E9-5ADC-4696-8093-4176A847F1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6596" y="116632"/>
            <a:ext cx="2542808" cy="156480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8A808C1D-6879-452E-80C4-D8CC10B92CAE}"/>
              </a:ext>
            </a:extLst>
          </p:cNvPr>
          <p:cNvSpPr txBox="1">
            <a:spLocks/>
          </p:cNvSpPr>
          <p:nvPr/>
        </p:nvSpPr>
        <p:spPr>
          <a:xfrm>
            <a:off x="335360" y="1745418"/>
            <a:ext cx="11305256" cy="8194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IN" sz="26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ESULTS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846988-9D49-497D-9A83-D8A338D37E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416" y="2706043"/>
            <a:ext cx="4300234" cy="3174107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B27F3B9-B635-4940-B65D-22C78E586A40}"/>
              </a:ext>
            </a:extLst>
          </p:cNvPr>
          <p:cNvSpPr txBox="1">
            <a:spLocks/>
          </p:cNvSpPr>
          <p:nvPr/>
        </p:nvSpPr>
        <p:spPr>
          <a:xfrm>
            <a:off x="2495600" y="5662274"/>
            <a:ext cx="1440160" cy="8194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1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 of K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7AAD91E-E18D-4821-9D28-F65DD90EEE11}"/>
              </a:ext>
            </a:extLst>
          </p:cNvPr>
          <p:cNvSpPr txBox="1">
            <a:spLocks/>
          </p:cNvSpPr>
          <p:nvPr/>
        </p:nvSpPr>
        <p:spPr>
          <a:xfrm rot="16200000">
            <a:off x="-407024" y="3451305"/>
            <a:ext cx="2160240" cy="8194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1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Accuracy (%)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9D0AD22-32A3-4178-AD01-1BA928A0833B}"/>
              </a:ext>
            </a:extLst>
          </p:cNvPr>
          <p:cNvSpPr txBox="1">
            <a:spLocks/>
          </p:cNvSpPr>
          <p:nvPr/>
        </p:nvSpPr>
        <p:spPr>
          <a:xfrm>
            <a:off x="2351584" y="2366152"/>
            <a:ext cx="1944216" cy="486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1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Accuracy vs 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2480B8-CFBF-4FEB-867C-0A92957C0F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2352" y="2702471"/>
            <a:ext cx="4465895" cy="3174107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40C001C0-5B88-475F-9747-0DC9E910AE1E}"/>
              </a:ext>
            </a:extLst>
          </p:cNvPr>
          <p:cNvSpPr txBox="1">
            <a:spLocks/>
          </p:cNvSpPr>
          <p:nvPr/>
        </p:nvSpPr>
        <p:spPr>
          <a:xfrm>
            <a:off x="7979030" y="2417624"/>
            <a:ext cx="3189999" cy="3884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Accuracy vs Folds (for K = 25)</a:t>
            </a:r>
            <a:endParaRPr lang="en-IN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F9D9E2D-30FC-45E4-8735-A4DCAD97B6BE}"/>
              </a:ext>
            </a:extLst>
          </p:cNvPr>
          <p:cNvSpPr txBox="1">
            <a:spLocks/>
          </p:cNvSpPr>
          <p:nvPr/>
        </p:nvSpPr>
        <p:spPr>
          <a:xfrm>
            <a:off x="8904312" y="5883721"/>
            <a:ext cx="2160240" cy="425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1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Fold number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DDE86F25-E4FE-4111-A203-D1803F109016}"/>
              </a:ext>
            </a:extLst>
          </p:cNvPr>
          <p:cNvSpPr txBox="1">
            <a:spLocks/>
          </p:cNvSpPr>
          <p:nvPr/>
        </p:nvSpPr>
        <p:spPr>
          <a:xfrm rot="16200000">
            <a:off x="5785663" y="3451306"/>
            <a:ext cx="2160240" cy="8194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1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Accuracy (%)</a:t>
            </a:r>
          </a:p>
        </p:txBody>
      </p:sp>
    </p:spTree>
    <p:extLst>
      <p:ext uri="{BB962C8B-B14F-4D97-AF65-F5344CB8AC3E}">
        <p14:creationId xmlns:p14="http://schemas.microsoft.com/office/powerpoint/2010/main" val="2585451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edical Design 16x9">
  <a:themeElements>
    <a:clrScheme name="MedicalHealth">
      <a:dk1>
        <a:sysClr val="windowText" lastClr="000000"/>
      </a:dk1>
      <a:lt1>
        <a:sysClr val="window" lastClr="FFFFFF"/>
      </a:lt1>
      <a:dk2>
        <a:srgbClr val="656367"/>
      </a:dk2>
      <a:lt2>
        <a:srgbClr val="F2F2F2"/>
      </a:lt2>
      <a:accent1>
        <a:srgbClr val="B82D2F"/>
      </a:accent1>
      <a:accent2>
        <a:srgbClr val="333333"/>
      </a:accent2>
      <a:accent3>
        <a:srgbClr val="2B4A63"/>
      </a:accent3>
      <a:accent4>
        <a:srgbClr val="445E45"/>
      </a:accent4>
      <a:accent5>
        <a:srgbClr val="5A3A64"/>
      </a:accent5>
      <a:accent6>
        <a:srgbClr val="DB8526"/>
      </a:accent6>
      <a:hlink>
        <a:srgbClr val="164E6E"/>
      </a:hlink>
      <a:folHlink>
        <a:srgbClr val="667F6D"/>
      </a:folHlink>
    </a:clrScheme>
    <a:fontScheme name="Franklin Gothic Medium">
      <a:maj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41.potx" id="{D7485564-6666-4DDB-B0D3-55F6E694D6E5}" vid="{6E950D30-6FC6-4411-BCFF-468AD9ECA787}"/>
    </a:ext>
  </a:extLst>
</a:theme>
</file>

<file path=ppt/theme/theme2.xml><?xml version="1.0" encoding="utf-8"?>
<a:theme xmlns:a="http://schemas.openxmlformats.org/drawingml/2006/main" name="Office Theme">
  <a:themeElements>
    <a:clrScheme name="MedicalHealth">
      <a:dk1>
        <a:sysClr val="windowText" lastClr="000000"/>
      </a:dk1>
      <a:lt1>
        <a:sysClr val="window" lastClr="FFFFFF"/>
      </a:lt1>
      <a:dk2>
        <a:srgbClr val="656367"/>
      </a:dk2>
      <a:lt2>
        <a:srgbClr val="F2F2F2"/>
      </a:lt2>
      <a:accent1>
        <a:srgbClr val="B82D2F"/>
      </a:accent1>
      <a:accent2>
        <a:srgbClr val="333333"/>
      </a:accent2>
      <a:accent3>
        <a:srgbClr val="2B4A63"/>
      </a:accent3>
      <a:accent4>
        <a:srgbClr val="445E45"/>
      </a:accent4>
      <a:accent5>
        <a:srgbClr val="5A3A64"/>
      </a:accent5>
      <a:accent6>
        <a:srgbClr val="DB8526"/>
      </a:accent6>
      <a:hlink>
        <a:srgbClr val="164E6E"/>
      </a:hlink>
      <a:folHlink>
        <a:srgbClr val="667F6D"/>
      </a:folHlink>
    </a:clrScheme>
    <a:fontScheme name="Franklin Gothic Medium">
      <a:maj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MedicalHealth">
      <a:dk1>
        <a:sysClr val="windowText" lastClr="000000"/>
      </a:dk1>
      <a:lt1>
        <a:sysClr val="window" lastClr="FFFFFF"/>
      </a:lt1>
      <a:dk2>
        <a:srgbClr val="656367"/>
      </a:dk2>
      <a:lt2>
        <a:srgbClr val="F2F2F2"/>
      </a:lt2>
      <a:accent1>
        <a:srgbClr val="B82D2F"/>
      </a:accent1>
      <a:accent2>
        <a:srgbClr val="333333"/>
      </a:accent2>
      <a:accent3>
        <a:srgbClr val="2B4A63"/>
      </a:accent3>
      <a:accent4>
        <a:srgbClr val="445E45"/>
      </a:accent4>
      <a:accent5>
        <a:srgbClr val="5A3A64"/>
      </a:accent5>
      <a:accent6>
        <a:srgbClr val="DB8526"/>
      </a:accent6>
      <a:hlink>
        <a:srgbClr val="164E6E"/>
      </a:hlink>
      <a:folHlink>
        <a:srgbClr val="667F6D"/>
      </a:folHlink>
    </a:clrScheme>
    <a:fontScheme name="Franklin Gothic Medium">
      <a:maj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Medical design presentation (widescreen)</Template>
  <TotalTime>3457</TotalTime>
  <Words>379</Words>
  <Application>Microsoft Office PowerPoint</Application>
  <PresentationFormat>Widescreen</PresentationFormat>
  <Paragraphs>74</Paragraphs>
  <Slides>12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Franklin Gothic Medium</vt:lpstr>
      <vt:lpstr>Medical Design 16x9</vt:lpstr>
      <vt:lpstr>PowerPoint Presentation</vt:lpstr>
      <vt:lpstr>The Problem</vt:lpstr>
      <vt:lpstr>Research Importance</vt:lpstr>
      <vt:lpstr>Research Questions</vt:lpstr>
      <vt:lpstr>Architecture</vt:lpstr>
      <vt:lpstr>Prototype: User Interface</vt:lpstr>
      <vt:lpstr>Prototype: Demo</vt:lpstr>
      <vt:lpstr>Performance Evaluation</vt:lpstr>
      <vt:lpstr>Performance Evaluation</vt:lpstr>
      <vt:lpstr>Remaining Challenges</vt:lpstr>
      <vt:lpstr>Remaining Opportunities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Heart Health Analysis using Machine Learning</dc:title>
  <dc:creator>Abhishek Sharma</dc:creator>
  <cp:lastModifiedBy>Abhishek Sharma</cp:lastModifiedBy>
  <cp:revision>67</cp:revision>
  <dcterms:created xsi:type="dcterms:W3CDTF">2017-11-25T22:03:37Z</dcterms:created>
  <dcterms:modified xsi:type="dcterms:W3CDTF">2018-02-15T23:10:39Z</dcterms:modified>
</cp:coreProperties>
</file>

<file path=docProps/thumbnail.jpeg>
</file>